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 id="2147483708" r:id="rId3"/>
    <p:sldMasterId id="2147483713" r:id="rId4"/>
  </p:sldMasterIdLst>
  <p:notesMasterIdLst>
    <p:notesMasterId r:id="rId21"/>
  </p:notesMasterIdLst>
  <p:sldIdLst>
    <p:sldId id="347" r:id="rId5"/>
    <p:sldId id="350" r:id="rId6"/>
    <p:sldId id="296" r:id="rId7"/>
    <p:sldId id="351" r:id="rId8"/>
    <p:sldId id="352" r:id="rId9"/>
    <p:sldId id="353" r:id="rId10"/>
    <p:sldId id="354" r:id="rId11"/>
    <p:sldId id="355" r:id="rId12"/>
    <p:sldId id="356" r:id="rId13"/>
    <p:sldId id="357" r:id="rId14"/>
    <p:sldId id="345" r:id="rId15"/>
    <p:sldId id="358" r:id="rId16"/>
    <p:sldId id="359" r:id="rId17"/>
    <p:sldId id="360" r:id="rId18"/>
    <p:sldId id="361" r:id="rId19"/>
    <p:sldId id="34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3.xml"/><Relationship Id="rId1" Type="http://schemas.openxmlformats.org/officeDocument/2006/relationships/tags" Target="../tags/tag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0494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5118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0637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64368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698600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3.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audio" Target="../media/audio1.wav"/><Relationship Id="rId4" Type="http://schemas.openxmlformats.org/officeDocument/2006/relationships/slideLayout" Target="../slideLayouts/slideLayout19.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31733"/>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 visited my aunt.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B.How long did you stay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C.That’s all right.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D.How are you going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E.Good idea.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F.But I’m going to spend a holiday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G.I went to Beijing last summer vacation.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884866"/>
            <a:ext cx="207563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ABFED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69488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49635"/>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表格 2"/>
          <p:cNvGraphicFramePr>
            <a:graphicFrameLocks noGrp="1" noChangeAspect="1"/>
          </p:cNvGraphicFramePr>
          <p:nvPr>
            <p:extLst>
              <p:ext uri="{D42A27DB-BD31-4B8C-83A1-F6EECF244321}">
                <p14:modId xmlns:p14="http://schemas.microsoft.com/office/powerpoint/2010/main" val="2674719928"/>
              </p:ext>
            </p:extLst>
          </p:nvPr>
        </p:nvGraphicFramePr>
        <p:xfrm>
          <a:off x="381000" y="2064175"/>
          <a:ext cx="11430000" cy="4358640"/>
        </p:xfrm>
        <a:graphic>
          <a:graphicData uri="http://schemas.openxmlformats.org/drawingml/2006/table">
            <a:tbl>
              <a:tblPr firstRow="1" firstCol="1" bandRow="1"/>
              <a:tblGrid>
                <a:gridCol w="11430000"/>
              </a:tblGrid>
              <a:tr h="0">
                <a:tc>
                  <a:txBody>
                    <a:bodyPr/>
                    <a:lstStyle/>
                    <a:p>
                      <a:pPr>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Friday, August 12th </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Sunny</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was sunny today.My friends and I had some bread for breakfast.Then we went to Tian’anmen Square in the morning.It was great!In the afternoon, we went swimming.I taught some kids to swim.It was interesting.</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Saturday, August 13th </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Cool</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was cool today.We went to the Great Wall.It was very long and great.We were very tired and hungry in the evening.So we ate a lot of food.I ate a large bowl of noodles, chicken and an ice cream.The food was delicious.</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Sunday, August 14th </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Rainy</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was rainy today, so we stayed in the hotel.At noon we ate hamburgers and some vegetables for lunch.After lunch, we watched a movie on TV.It was funny.</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04304"/>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writer and his friends visited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A.Tianjin	B.Beijing	C.Nanjing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was the weather like on Sunday?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A.Fine.	</a:t>
            </a:r>
            <a:r>
              <a:rPr lang="en-US" altLang="zh-CN" sz="2800" smtClean="0">
                <a:solidFill>
                  <a:srgbClr val="000000"/>
                </a:solidFill>
                <a:latin typeface="Times New Roman" panose="02020603050405020304" pitchFamily="18" charset="0"/>
                <a:cs typeface="Times New Roman" panose="02020603050405020304" pitchFamily="18" charset="0"/>
              </a:rPr>
              <a:t>	B.Cool</a:t>
            </a:r>
            <a:r>
              <a:rPr lang="en-US" altLang="zh-CN" sz="2800">
                <a:solidFill>
                  <a:srgbClr val="000000"/>
                </a:solidFill>
                <a:latin typeface="Times New Roman" panose="02020603050405020304" pitchFamily="18" charset="0"/>
                <a:cs typeface="Times New Roman" panose="02020603050405020304" pitchFamily="18" charset="0"/>
              </a:rPr>
              <a:t>.	C.Rainy.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.They visited the Great Wall on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A.Thursday	B.Friday	C.Saturday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passage is about three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A.diary </a:t>
            </a:r>
            <a:r>
              <a:rPr lang="en-US" altLang="zh-CN" sz="2800" smtClean="0">
                <a:solidFill>
                  <a:srgbClr val="000000"/>
                </a:solidFill>
                <a:latin typeface="Times New Roman" panose="02020603050405020304" pitchFamily="18" charset="0"/>
                <a:cs typeface="Times New Roman" panose="02020603050405020304" pitchFamily="18" charset="0"/>
              </a:rPr>
              <a:t>entries		B.subjects	C.places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839359" y="904304"/>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6352641" y="215339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5415845" y="319108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4758299" y="4259596"/>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25560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49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Going on a vacation is a fun and relaxing way to spend the time.But it is not easy to have a great vacation.Here are some tips(</a:t>
            </a:r>
            <a:r>
              <a:rPr lang="zh-CN" altLang="zh-CN" sz="2800">
                <a:solidFill>
                  <a:srgbClr val="000000"/>
                </a:solidFill>
                <a:latin typeface="Times New Roman" panose="02020603050405020304" pitchFamily="18" charset="0"/>
                <a:cs typeface="Times New Roman" panose="02020603050405020304" pitchFamily="18" charset="0"/>
              </a:rPr>
              <a:t>提示</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few days or weeks before the vacation, think of the places you want to visit.Then spend time talking about each place with your friends or parents and find out your favorite one.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Think about how to go</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702428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7826"/>
            <a:ext cx="11430000" cy="619374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depends on how far away your place is and how much money you want to spend.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If not, you may get into trouble(</a:t>
            </a:r>
            <a:r>
              <a:rPr lang="zh-CN" altLang="zh-CN" sz="2800">
                <a:solidFill>
                  <a:srgbClr val="000000"/>
                </a:solidFill>
                <a:latin typeface="Times New Roman" panose="02020603050405020304" pitchFamily="18" charset="0"/>
                <a:cs typeface="Times New Roman" panose="02020603050405020304" pitchFamily="18" charset="0"/>
              </a:rPr>
              <a:t>困境</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Find a good hotel.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 you should look for a good place to sleep and relax.You can go online and try to find a good hotel on the Internet.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Plan your activities.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Think about everyone who is going with you.</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it also depends on how long you want to stay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Write down the things you need to take.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Think about the things you need every day when you are away, such as umbrellas, cameras and clothes.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5405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8110"/>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A.Decide where you’d like to go.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B.It’s easy to get tired on vacation.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C.Ask them to tell you their worries and problems.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D.And plan activities that all of you may like to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E.And you must get enough money for your vacation.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F.Remember to take everything necessary during your travel.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391279"/>
            <a:ext cx="207563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AEBDF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533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97118"/>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549604"/>
            <a:ext cx="11430000" cy="1152367"/>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mp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ndscape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br</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a:t>
            </a:r>
            <a:r>
              <a:rPr lang="en-US" altLang="zh-CN" sz="2800">
                <a:solidFill>
                  <a:srgbClr val="000000"/>
                </a:solidFill>
                <a:latin typeface="Times New Roman" panose="02020603050405020304" pitchFamily="18" charset="0"/>
                <a:cs typeface="Times New Roman" panose="02020603050405020304" pitchFamily="18" charset="0"/>
              </a:rPr>
              <a:t>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bus</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tr</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a:t>
            </a:r>
            <a:r>
              <a:rPr lang="en-US" altLang="zh-CN" sz="2800">
                <a:solidFill>
                  <a:srgbClr val="000000"/>
                </a:solidFill>
                <a:latin typeface="Times New Roman" panose="02020603050405020304" pitchFamily="18" charset="0"/>
                <a:cs typeface="Times New Roman" panose="02020603050405020304" pitchFamily="18" charset="0"/>
              </a:rPr>
              <a:t>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sw</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a:t>
            </a:r>
            <a:r>
              <a:rPr lang="en-US" altLang="zh-CN" sz="2800">
                <a:solidFill>
                  <a:srgbClr val="000000"/>
                </a:solidFill>
                <a:latin typeface="Times New Roman" panose="02020603050405020304" pitchFamily="18" charset="0"/>
                <a:cs typeface="Times New Roman" panose="02020603050405020304" pitchFamily="18" charset="0"/>
              </a:rPr>
              <a:t>m</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rel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x</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forg</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n</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ee</a:t>
            </a:r>
            <a:r>
              <a:rPr lang="en-US" altLang="zh-CN" sz="2800">
                <a:solidFill>
                  <a:srgbClr val="000000"/>
                </a:solidFill>
                <a:latin typeface="Times New Roman" panose="02020603050405020304" pitchFamily="18" charset="0"/>
                <a:cs typeface="Times New Roman" panose="02020603050405020304" pitchFamily="18" charset="0"/>
              </a:rPr>
              <a:t>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a:t>
            </a:r>
            <a:r>
              <a:rPr lang="en-US" altLang="zh-CN" sz="2800">
                <a:solidFill>
                  <a:srgbClr val="000000"/>
                </a:solidFill>
                <a:latin typeface="Times New Roman" panose="02020603050405020304" pitchFamily="18" charset="0"/>
                <a:cs typeface="Times New Roman" panose="02020603050405020304" pitchFamily="18" charset="0"/>
              </a:rPr>
              <a:t>ce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fr</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en-US" altLang="zh-CN" sz="2800">
                <a:solidFill>
                  <a:srgbClr val="000000"/>
                </a:solidFill>
                <a:latin typeface="Times New Roman" panose="02020603050405020304" pitchFamily="18" charset="0"/>
                <a:cs typeface="Times New Roman" panose="02020603050405020304" pitchFamily="18" charset="0"/>
              </a:rPr>
              <a:t>sh</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cit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753341"/>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a:t>
            </a:r>
            <a:r>
              <a:rPr lang="en-US" altLang="zh-CN" sz="2800">
                <a:solidFill>
                  <a:srgbClr val="000000"/>
                </a:solidFill>
                <a:latin typeface="NEU-BZ-S92"/>
                <a:ea typeface="NEU-BZ-S92"/>
                <a:cs typeface="Times New Roman" panose="02020603050405020304" pitchFamily="18" charset="0"/>
              </a:rPr>
              <a:t>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æ</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1233842" y="2701971"/>
            <a:ext cx="323037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need</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peace</a:t>
            </a:r>
            <a:r>
              <a:rPr lang="zh-CN" altLang="en-US" sz="2800">
                <a:solidFill>
                  <a:srgbClr val="FF0000"/>
                </a:solidFill>
                <a:latin typeface="Times New Roman" panose="02020603050405020304" pitchFamily="18" charset="0"/>
              </a:rPr>
              <a:t>　</a:t>
            </a:r>
            <a:endParaRPr lang="zh-CN" altLang="en-US" sz="2800"/>
          </a:p>
        </p:txBody>
      </p:sp>
      <p:sp>
        <p:nvSpPr>
          <p:cNvPr id="19" name="矩形 18"/>
          <p:cNvSpPr>
            <a:spLocks noChangeAspect="1"/>
          </p:cNvSpPr>
          <p:nvPr/>
        </p:nvSpPr>
        <p:spPr>
          <a:xfrm>
            <a:off x="1233842" y="3269883"/>
            <a:ext cx="181972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trip</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swim</a:t>
            </a:r>
            <a:endParaRPr lang="zh-CN" altLang="en-US" sz="2800"/>
          </a:p>
        </p:txBody>
      </p:sp>
      <p:sp>
        <p:nvSpPr>
          <p:cNvPr id="20" name="矩形 19"/>
          <p:cNvSpPr>
            <a:spLocks noChangeAspect="1"/>
          </p:cNvSpPr>
          <p:nvPr/>
        </p:nvSpPr>
        <p:spPr>
          <a:xfrm>
            <a:off x="1233842" y="3837795"/>
            <a:ext cx="175881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busy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city</a:t>
            </a:r>
            <a:endParaRPr lang="zh-CN" altLang="en-US" sz="2800"/>
          </a:p>
        </p:txBody>
      </p:sp>
      <p:sp>
        <p:nvSpPr>
          <p:cNvPr id="21" name="矩形 20"/>
          <p:cNvSpPr>
            <a:spLocks noChangeAspect="1"/>
          </p:cNvSpPr>
          <p:nvPr/>
        </p:nvSpPr>
        <p:spPr>
          <a:xfrm>
            <a:off x="1233842" y="4370880"/>
            <a:ext cx="5279974" cy="609398"/>
          </a:xfrm>
          <a:prstGeom prst="rect">
            <a:avLst/>
          </a:prstGeom>
        </p:spPr>
        <p:txBody>
          <a:bodyPr wrap="square">
            <a:spAutoFit/>
          </a:bodyPr>
          <a:lstStyle/>
          <a:p>
            <a:pPr>
              <a:lnSpc>
                <a:spcPct val="120000"/>
              </a:lnSpc>
            </a:pPr>
            <a:r>
              <a:rPr lang="en-US" altLang="zh-CN" sz="2800">
                <a:solidFill>
                  <a:srgbClr val="FF0000"/>
                </a:solidFill>
                <a:latin typeface="Times New Roman" panose="02020603050405020304" pitchFamily="18" charset="0"/>
              </a:rPr>
              <a:t>camp</a:t>
            </a:r>
            <a:r>
              <a:rPr lang="zh-CN" altLang="en-US" sz="2800">
                <a:solidFill>
                  <a:srgbClr val="FF0000"/>
                </a:solidFill>
                <a:latin typeface="Times New Roman" panose="02020603050405020304" pitchFamily="18" charset="0"/>
              </a:rPr>
              <a:t>　</a:t>
            </a:r>
            <a:r>
              <a:rPr lang="en-US" altLang="zh-CN" sz="2800" smtClean="0">
                <a:solidFill>
                  <a:srgbClr val="FF0000"/>
                </a:solidFill>
                <a:latin typeface="Times New Roman" panose="02020603050405020304" pitchFamily="18" charset="0"/>
              </a:rPr>
              <a:t>landscape     relax</a:t>
            </a:r>
            <a:endParaRPr lang="en-US" altLang="zh-CN" sz="2800">
              <a:solidFill>
                <a:srgbClr val="FF0000"/>
              </a:solidFill>
              <a:latin typeface="Times New Roman" panose="02020603050405020304" pitchFamily="18" charset="0"/>
            </a:endParaRPr>
          </a:p>
        </p:txBody>
      </p:sp>
      <p:sp>
        <p:nvSpPr>
          <p:cNvPr id="22" name="矩形 21"/>
          <p:cNvSpPr>
            <a:spLocks noChangeAspect="1"/>
          </p:cNvSpPr>
          <p:nvPr/>
        </p:nvSpPr>
        <p:spPr>
          <a:xfrm>
            <a:off x="1233842" y="4943155"/>
            <a:ext cx="4232010" cy="609398"/>
          </a:xfrm>
          <a:prstGeom prst="rect">
            <a:avLst/>
          </a:prstGeom>
        </p:spPr>
        <p:txBody>
          <a:bodyPr wrap="square">
            <a:spAutoFit/>
          </a:bodyPr>
          <a:lstStyle/>
          <a:p>
            <a:pPr>
              <a:lnSpc>
                <a:spcPct val="120000"/>
              </a:lnSpc>
            </a:pPr>
            <a:r>
              <a:rPr lang="en-US" altLang="zh-CN" sz="2800">
                <a:solidFill>
                  <a:srgbClr val="FF0000"/>
                </a:solidFill>
                <a:latin typeface="Times New Roman" panose="02020603050405020304" pitchFamily="18" charset="0"/>
              </a:rPr>
              <a:t>bread</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forget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fresh</a:t>
            </a: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randombar(horizontal)">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randombar(horizontal)">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3825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.Old objects found in 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city tell us about life long ago.</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.Many families go hiking and enjoy nature during summer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v</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.Last summer, they went to a summer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度假营</a:t>
            </a:r>
            <a:r>
              <a:rPr lang="en-US" altLang="zh-CN" sz="2800">
                <a:solidFill>
                  <a:srgbClr val="000000"/>
                </a:solidFill>
                <a:latin typeface="Times New Roman" panose="02020603050405020304" pitchFamily="18" charset="0"/>
                <a:cs typeface="Times New Roman" panose="02020603050405020304" pitchFamily="18" charset="0"/>
              </a:rPr>
              <a:t>) and they had a great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.This painting shows 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the countryside with wide hills and green fields.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weather today is really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.It was sunny in the morning, but now it’s raining.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593491" y="1138627"/>
            <a:ext cx="121860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ancient</a:t>
            </a:r>
            <a:endParaRPr lang="zh-CN" altLang="en-US" sz="2800"/>
          </a:p>
        </p:txBody>
      </p:sp>
      <p:sp>
        <p:nvSpPr>
          <p:cNvPr id="4" name="矩形 3"/>
          <p:cNvSpPr>
            <a:spLocks noChangeAspect="1"/>
          </p:cNvSpPr>
          <p:nvPr/>
        </p:nvSpPr>
        <p:spPr>
          <a:xfrm>
            <a:off x="9288780" y="1672883"/>
            <a:ext cx="13981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vacation</a:t>
            </a:r>
            <a:endParaRPr lang="zh-CN" altLang="en-US" sz="2800"/>
          </a:p>
        </p:txBody>
      </p:sp>
      <p:sp>
        <p:nvSpPr>
          <p:cNvPr id="5" name="矩形 4"/>
          <p:cNvSpPr>
            <a:spLocks noChangeAspect="1"/>
          </p:cNvSpPr>
          <p:nvPr/>
        </p:nvSpPr>
        <p:spPr>
          <a:xfrm>
            <a:off x="6481070" y="2163283"/>
            <a:ext cx="9605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camp</a:t>
            </a:r>
            <a:endParaRPr lang="zh-CN" altLang="en-US" sz="2800"/>
          </a:p>
        </p:txBody>
      </p:sp>
      <p:sp>
        <p:nvSpPr>
          <p:cNvPr id="6" name="矩形 5"/>
          <p:cNvSpPr>
            <a:spLocks noChangeAspect="1"/>
          </p:cNvSpPr>
          <p:nvPr/>
        </p:nvSpPr>
        <p:spPr>
          <a:xfrm>
            <a:off x="4404336" y="3272416"/>
            <a:ext cx="159691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landscape</a:t>
            </a:r>
            <a:endParaRPr lang="zh-CN" altLang="en-US" sz="2800"/>
          </a:p>
        </p:txBody>
      </p:sp>
      <p:sp>
        <p:nvSpPr>
          <p:cNvPr id="7" name="矩形 6"/>
          <p:cNvSpPr>
            <a:spLocks noChangeAspect="1"/>
          </p:cNvSpPr>
          <p:nvPr/>
        </p:nvSpPr>
        <p:spPr>
          <a:xfrm>
            <a:off x="5013638" y="4360909"/>
            <a:ext cx="122020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strange</a:t>
            </a:r>
            <a:endParaRPr lang="zh-CN" altLang="en-US" sz="2800"/>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76316"/>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en-US"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你的假期怎么样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was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好极了。</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was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我去了黄山。</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Mount </a:t>
            </a:r>
            <a:r>
              <a:rPr lang="en-US" altLang="zh-CN" sz="2800">
                <a:solidFill>
                  <a:srgbClr val="000000"/>
                </a:solidFill>
                <a:latin typeface="Times New Roman" panose="02020603050405020304" pitchFamily="18" charset="0"/>
                <a:cs typeface="Times New Roman" panose="02020603050405020304" pitchFamily="18" charset="0"/>
              </a:rPr>
              <a:t>Huangshan.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没有一个人想离开。</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wanted to leave.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753325" y="1761546"/>
            <a:ext cx="259558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your </a:t>
            </a:r>
            <a:r>
              <a:rPr lang="en-US" altLang="zh-CN" sz="2800" smtClean="0">
                <a:solidFill>
                  <a:srgbClr val="FF0000"/>
                </a:solidFill>
                <a:latin typeface="Times New Roman" panose="02020603050405020304" pitchFamily="18" charset="0"/>
              </a:rPr>
              <a:t>     vacation</a:t>
            </a:r>
            <a:endParaRPr lang="zh-CN" altLang="en-US" sz="2800"/>
          </a:p>
        </p:txBody>
      </p:sp>
      <p:sp>
        <p:nvSpPr>
          <p:cNvPr id="4" name="矩形 3"/>
          <p:cNvSpPr>
            <a:spLocks noChangeAspect="1"/>
          </p:cNvSpPr>
          <p:nvPr/>
        </p:nvSpPr>
        <p:spPr>
          <a:xfrm>
            <a:off x="2013586" y="2846776"/>
            <a:ext cx="9012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great</a:t>
            </a:r>
            <a:endParaRPr lang="zh-CN" altLang="en-US" sz="2800"/>
          </a:p>
        </p:txBody>
      </p:sp>
      <p:sp>
        <p:nvSpPr>
          <p:cNvPr id="5" name="矩形 4"/>
          <p:cNvSpPr>
            <a:spLocks noChangeAspect="1"/>
          </p:cNvSpPr>
          <p:nvPr/>
        </p:nvSpPr>
        <p:spPr>
          <a:xfrm>
            <a:off x="1081554" y="4031831"/>
            <a:ext cx="223811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went </a:t>
            </a:r>
            <a:r>
              <a:rPr lang="en-US" altLang="zh-CN" sz="2800" smtClean="0">
                <a:solidFill>
                  <a:srgbClr val="FF0000"/>
                </a:solidFill>
                <a:latin typeface="Times New Roman" panose="02020603050405020304" pitchFamily="18" charset="0"/>
              </a:rPr>
              <a:t>           to</a:t>
            </a:r>
            <a:endParaRPr lang="zh-CN" altLang="en-US" sz="2800"/>
          </a:p>
        </p:txBody>
      </p:sp>
      <p:sp>
        <p:nvSpPr>
          <p:cNvPr id="6" name="矩形 5"/>
          <p:cNvSpPr>
            <a:spLocks noChangeAspect="1"/>
          </p:cNvSpPr>
          <p:nvPr/>
        </p:nvSpPr>
        <p:spPr>
          <a:xfrm>
            <a:off x="894529" y="5117061"/>
            <a:ext cx="27574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No </a:t>
            </a:r>
            <a:r>
              <a:rPr lang="en-US" altLang="zh-CN" sz="2800" smtClean="0">
                <a:solidFill>
                  <a:srgbClr val="FF0000"/>
                </a:solidFill>
                <a:latin typeface="Times New Roman" panose="02020603050405020304" pitchFamily="18" charset="0"/>
              </a:rPr>
              <a:t>                 one</a:t>
            </a:r>
            <a:endParaRPr lang="zh-CN" altLang="en-US" sz="2800"/>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70473"/>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在那儿你看见了什么</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 see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我看见了迎客松、云海、许多怪石和许多古代建筑。</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saw the Guest-Greeting Pine,the Sea of Clouds,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strange rocks,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buildings.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在假期里你去哪儿了</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go on holiday?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我和我的妈妈、姐姐回到了美国。</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US with my mum and sister.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685639" y="997124"/>
            <a:ext cx="2579552"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What		 </a:t>
            </a:r>
            <a:r>
              <a:rPr lang="en-US" altLang="zh-CN" sz="2800">
                <a:solidFill>
                  <a:srgbClr val="FF0000"/>
                </a:solidFill>
                <a:latin typeface="Times New Roman" panose="02020603050405020304" pitchFamily="18" charset="0"/>
              </a:rPr>
              <a:t>did</a:t>
            </a:r>
            <a:endParaRPr lang="zh-CN" altLang="en-US" sz="2800"/>
          </a:p>
        </p:txBody>
      </p:sp>
      <p:sp>
        <p:nvSpPr>
          <p:cNvPr id="4" name="矩形 3"/>
          <p:cNvSpPr>
            <a:spLocks noChangeAspect="1"/>
          </p:cNvSpPr>
          <p:nvPr/>
        </p:nvSpPr>
        <p:spPr>
          <a:xfrm>
            <a:off x="8199455" y="2178652"/>
            <a:ext cx="2420856"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lots		 </a:t>
            </a:r>
            <a:r>
              <a:rPr lang="en-US" altLang="zh-CN" sz="2800">
                <a:solidFill>
                  <a:srgbClr val="FF0000"/>
                </a:solidFill>
                <a:latin typeface="Times New Roman" panose="02020603050405020304" pitchFamily="18" charset="0"/>
              </a:rPr>
              <a:t>of</a:t>
            </a:r>
            <a:endParaRPr lang="zh-CN" altLang="en-US" sz="2800"/>
          </a:p>
        </p:txBody>
      </p:sp>
      <p:sp>
        <p:nvSpPr>
          <p:cNvPr id="5" name="矩形 4"/>
          <p:cNvSpPr>
            <a:spLocks noChangeAspect="1"/>
          </p:cNvSpPr>
          <p:nvPr/>
        </p:nvSpPr>
        <p:spPr>
          <a:xfrm>
            <a:off x="3524713" y="2691257"/>
            <a:ext cx="273344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many </a:t>
            </a:r>
            <a:r>
              <a:rPr lang="en-US" altLang="zh-CN" sz="2800" smtClean="0">
                <a:solidFill>
                  <a:srgbClr val="FF0000"/>
                </a:solidFill>
                <a:latin typeface="Times New Roman" panose="02020603050405020304" pitchFamily="18" charset="0"/>
              </a:rPr>
              <a:t>       ancient</a:t>
            </a:r>
            <a:endParaRPr lang="zh-CN" altLang="en-US" sz="2800"/>
          </a:p>
        </p:txBody>
      </p:sp>
      <p:sp>
        <p:nvSpPr>
          <p:cNvPr id="6" name="矩形 5"/>
          <p:cNvSpPr>
            <a:spLocks noChangeAspect="1"/>
          </p:cNvSpPr>
          <p:nvPr/>
        </p:nvSpPr>
        <p:spPr>
          <a:xfrm>
            <a:off x="1141108" y="3775992"/>
            <a:ext cx="5279009"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did                  you</a:t>
            </a:r>
            <a:endParaRPr lang="zh-CN" altLang="en-US" sz="2800"/>
          </a:p>
        </p:txBody>
      </p:sp>
      <p:sp>
        <p:nvSpPr>
          <p:cNvPr id="7" name="矩形 6"/>
          <p:cNvSpPr>
            <a:spLocks noChangeAspect="1"/>
          </p:cNvSpPr>
          <p:nvPr/>
        </p:nvSpPr>
        <p:spPr>
          <a:xfrm>
            <a:off x="1459607" y="4902908"/>
            <a:ext cx="408156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went </a:t>
            </a:r>
            <a:r>
              <a:rPr lang="en-US" altLang="zh-CN" sz="2800" smtClean="0">
                <a:solidFill>
                  <a:srgbClr val="FF0000"/>
                </a:solidFill>
                <a:latin typeface="Times New Roman" panose="02020603050405020304" pitchFamily="18" charset="0"/>
              </a:rPr>
              <a:t>          back              to</a:t>
            </a:r>
            <a:endParaRPr lang="zh-CN" altLang="en-US" sz="2800"/>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03664"/>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在那儿你做什么有趣的事情了吗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—Did you do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我去参加了一个草莓节。</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went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589765" y="1902854"/>
            <a:ext cx="33121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anything </a:t>
            </a:r>
            <a:r>
              <a:rPr lang="en-US" altLang="zh-CN" sz="2800" smtClean="0">
                <a:solidFill>
                  <a:srgbClr val="FF0000"/>
                </a:solidFill>
                <a:latin typeface="Times New Roman" panose="02020603050405020304" pitchFamily="18" charset="0"/>
              </a:rPr>
              <a:t>   interesting</a:t>
            </a:r>
            <a:endParaRPr lang="zh-CN" altLang="en-US" sz="2800"/>
          </a:p>
        </p:txBody>
      </p:sp>
      <p:sp>
        <p:nvSpPr>
          <p:cNvPr id="4" name="矩形 3"/>
          <p:cNvSpPr>
            <a:spLocks noChangeAspect="1"/>
          </p:cNvSpPr>
          <p:nvPr/>
        </p:nvSpPr>
        <p:spPr>
          <a:xfrm>
            <a:off x="2589764" y="3074108"/>
            <a:ext cx="454964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strawberry      festival</a:t>
            </a:r>
            <a:endParaRPr lang="zh-CN" altLang="en-US" sz="2800"/>
          </a:p>
        </p:txBody>
      </p:sp>
    </p:spTree>
    <p:extLst>
      <p:ext uri="{BB962C8B-B14F-4D97-AF65-F5344CB8AC3E}">
        <p14:creationId xmlns:p14="http://schemas.microsoft.com/office/powerpoint/2010/main" val="283065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92490"/>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A:Hello, Xiao Fang.What did you do last summer vacation?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A:Where does she live?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B:She lives in Beihai, a beautiful city.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 stayed there for a week.Have you ever been there</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74633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223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A:No, I haven’t.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B:You’d better go to Beihai in summer.Beihai has a very beautiful beach called the Silver Beach, so you can enjoy swimming in the sea.You can also enjoy delicious seafood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 will go there this summer vacation.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A:By train.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 hope you will have a good time.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A:Thank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140625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4.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414</TotalTime>
  <Words>525</Words>
  <Application>Microsoft Office PowerPoint</Application>
  <PresentationFormat>宽屏</PresentationFormat>
  <Paragraphs>127</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16</vt:i4>
      </vt:variant>
    </vt:vector>
  </HeadingPairs>
  <TitlesOfParts>
    <vt:vector size="30"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68</cp:revision>
  <dcterms:created xsi:type="dcterms:W3CDTF">2021-07-19T03:09:34Z</dcterms:created>
  <dcterms:modified xsi:type="dcterms:W3CDTF">2025-09-14T09:09:27Z</dcterms:modified>
</cp:coreProperties>
</file>